
<file path=[Content_Types].xml><?xml version="1.0" encoding="utf-8"?>
<Types xmlns="http://schemas.openxmlformats.org/package/2006/content-types"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00" r:id="rId2"/>
    <p:sldId id="296" r:id="rId3"/>
    <p:sldId id="289" r:id="rId4"/>
    <p:sldId id="301" r:id="rId5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576" userDrawn="1">
          <p15:clr>
            <a:srgbClr val="A4A3A4"/>
          </p15:clr>
        </p15:guide>
        <p15:guide id="3" orient="horz" pos="480" userDrawn="1">
          <p15:clr>
            <a:srgbClr val="A4A3A4"/>
          </p15:clr>
        </p15:guide>
        <p15:guide id="4" pos="42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B5E0"/>
    <a:srgbClr val="03172E"/>
    <a:srgbClr val="0BBFA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5"/>
    <p:restoredTop sz="94601"/>
  </p:normalViewPr>
  <p:slideViewPr>
    <p:cSldViewPr>
      <p:cViewPr>
        <p:scale>
          <a:sx n="75" d="100"/>
          <a:sy n="75" d="100"/>
        </p:scale>
        <p:origin x="-252" y="210"/>
      </p:cViewPr>
      <p:guideLst>
        <p:guide orient="horz" pos="480"/>
        <p:guide pos="576"/>
        <p:guide pos="42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163CB-C63B-9945-A4F8-AF23DD3DE4BC}" type="datetimeFigureOut">
              <a:rPr lang="ru-RU" smtClean="0"/>
              <a:pPr/>
              <a:t>10.10.2024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3D600-F650-7A4F-A457-AD6F40AE42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92839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9D368-69DE-4DA6-A07C-9BD2750D2A3A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3599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9D368-69DE-4DA6-A07C-9BD2750D2A3A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5192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9553" y="290575"/>
            <a:ext cx="5629909" cy="452120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FB5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0318" y="3314776"/>
            <a:ext cx="11151362" cy="1976754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9553" y="290575"/>
            <a:ext cx="5629909" cy="452120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FB5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4791" y="1651507"/>
            <a:ext cx="4431665" cy="3542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4172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65759"/>
            <a:ext cx="279400" cy="320040"/>
          </a:xfrm>
          <a:custGeom>
            <a:avLst/>
            <a:gdLst/>
            <a:ahLst/>
            <a:cxnLst/>
            <a:rect l="l" t="t" r="r" b="b"/>
            <a:pathLst>
              <a:path w="279400" h="320040">
                <a:moveTo>
                  <a:pt x="278892" y="0"/>
                </a:moveTo>
                <a:lnTo>
                  <a:pt x="0" y="0"/>
                </a:lnTo>
                <a:lnTo>
                  <a:pt x="0" y="320039"/>
                </a:lnTo>
                <a:lnTo>
                  <a:pt x="278892" y="320039"/>
                </a:lnTo>
                <a:lnTo>
                  <a:pt x="278892" y="0"/>
                </a:lnTo>
                <a:close/>
              </a:path>
            </a:pathLst>
          </a:custGeom>
          <a:solidFill>
            <a:srgbClr val="0FB5D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1298" y="0"/>
            <a:ext cx="9709404" cy="685190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27659" y="0"/>
            <a:ext cx="3703320" cy="763905"/>
          </a:xfrm>
          <a:custGeom>
            <a:avLst/>
            <a:gdLst/>
            <a:ahLst/>
            <a:cxnLst/>
            <a:rect l="l" t="t" r="r" b="b"/>
            <a:pathLst>
              <a:path w="3703320" h="763905">
                <a:moveTo>
                  <a:pt x="3703320" y="0"/>
                </a:moveTo>
                <a:lnTo>
                  <a:pt x="0" y="0"/>
                </a:lnTo>
                <a:lnTo>
                  <a:pt x="0" y="763524"/>
                </a:lnTo>
                <a:lnTo>
                  <a:pt x="3703320" y="763524"/>
                </a:lnTo>
                <a:lnTo>
                  <a:pt x="37033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9553" y="290575"/>
            <a:ext cx="5629909" cy="452120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FB5D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944907E1-5B21-D766-2274-DFB3FBE8FC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2005A-96FA-459F-A595-704C525A6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7D1465E-B032-47DB-8951-97CD11ED8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6F1123A-6027-4ECD-BFA1-9EF7DC5440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C3FC39-7CFE-425E-98E8-812D0FDFDB71}" type="datetimeFigureOut">
              <a:rPr lang="ru-RU" smtClean="0"/>
              <a:pPr/>
              <a:t>10.10.2024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9C4D12E-3C9C-49F3-A355-440341F46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12C1A65-B2D3-42C4-88B9-A881E9D65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BC69CA-6103-4894-A04A-E81B517AF2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2790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192" userDrawn="1">
          <p15:clr>
            <a:srgbClr val="F26B43"/>
          </p15:clr>
        </p15:guide>
        <p15:guide id="6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fexcorp.com/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mailto:systemSPM@yandex.ru" TargetMode="External"/><Relationship Id="rId10" Type="http://schemas.openxmlformats.org/officeDocument/2006/relationships/image" Target="../media/image56.svg"/><Relationship Id="rId4" Type="http://schemas.microsoft.com/office/2007/relationships/hdphoto" Target="../media/hdphoto13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EE79F1F0-28DE-41E3-A1DB-5D57847299E6}"/>
              </a:ext>
            </a:extLst>
          </p:cNvPr>
          <p:cNvGrpSpPr/>
          <p:nvPr/>
        </p:nvGrpSpPr>
        <p:grpSpPr>
          <a:xfrm>
            <a:off x="-1" y="0"/>
            <a:ext cx="12308115" cy="6858000"/>
            <a:chOff x="-1" y="0"/>
            <a:chExt cx="12308115" cy="6858000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7BBBFEF5-C359-4390-A24B-BFF55EA2C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colorTemperature colorTemp="5751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15802"/>
            <a:stretch/>
          </p:blipFill>
          <p:spPr>
            <a:xfrm>
              <a:off x="3646714" y="0"/>
              <a:ext cx="8661400" cy="685800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="" xmlns:a16="http://schemas.microsoft.com/office/drawing/2014/main" id="{D9F7936C-8D0F-4E76-A393-DD456768B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colorTemperature colorTemp="5751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89594"/>
            <a:stretch/>
          </p:blipFill>
          <p:spPr>
            <a:xfrm>
              <a:off x="-1" y="0"/>
              <a:ext cx="4949371" cy="6858000"/>
            </a:xfrm>
            <a:prstGeom prst="rect">
              <a:avLst/>
            </a:prstGeom>
            <a:solidFill>
              <a:srgbClr val="001534"/>
            </a:solidFill>
          </p:spPr>
        </p:pic>
      </p:grpSp>
      <p:sp>
        <p:nvSpPr>
          <p:cNvPr id="4" name="object 6">
            <a:extLst>
              <a:ext uri="{FF2B5EF4-FFF2-40B4-BE49-F238E27FC236}">
                <a16:creationId xmlns="" xmlns:a16="http://schemas.microsoft.com/office/drawing/2014/main" id="{15EB157E-72F2-41A4-A91F-BFEDAE317FE9}"/>
              </a:ext>
            </a:extLst>
          </p:cNvPr>
          <p:cNvSpPr txBox="1"/>
          <p:nvPr/>
        </p:nvSpPr>
        <p:spPr>
          <a:xfrm>
            <a:off x="483733" y="1219200"/>
            <a:ext cx="10139932" cy="3524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ТЕПЛОВИЗОР ПРОМЫШЛЕННЫЙ</a:t>
            </a:r>
            <a:endParaRPr lang="ru-RU" sz="3200" b="1" dirty="0" smtClean="0">
              <a:solidFill>
                <a:schemeClr val="bg1"/>
              </a:solidFill>
              <a:latin typeface="Ubuntu" panose="020B050403060203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в</a:t>
            </a:r>
            <a:r>
              <a:rPr lang="ru-RU" sz="3200" b="1" dirty="0" smtClean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 составе </a:t>
            </a:r>
            <a:r>
              <a:rPr lang="ru-RU" sz="3200" b="1" dirty="0" smtClean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ПАК</a:t>
            </a:r>
            <a:r>
              <a:rPr sz="3200" b="1" dirty="0" smtClean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СПМ, </a:t>
            </a:r>
            <a:endParaRPr lang="ru-RU" sz="3200" b="1" dirty="0" smtClean="0">
              <a:solidFill>
                <a:schemeClr val="bg1"/>
              </a:solidFill>
              <a:latin typeface="Ubuntu" panose="020B050403060203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для</a:t>
            </a:r>
            <a:r>
              <a:rPr sz="3200" b="1" dirty="0" smtClean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ТЕПЛОВИЗИОННОГО </a:t>
            </a:r>
            <a:r>
              <a:rPr sz="3200" b="1" dirty="0" smtClean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МОНИТОРИНГА </a:t>
            </a:r>
            <a:endParaRPr lang="ru-RU" sz="3200" b="1" dirty="0" smtClean="0">
              <a:solidFill>
                <a:schemeClr val="bg1"/>
              </a:solidFill>
              <a:latin typeface="Ubuntu" panose="020B050403060203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РАСПРЕДУСТРОЙСТВ,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ВЫСОКОНАГРУЖЕННЫХ ЧАСТЕЙ ЭЛЕКТРОУСТАНОВОК,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УЗЛОВ ТЕПЛОСЕТЕЙ</a:t>
            </a:r>
            <a:endParaRPr lang="ru-RU" sz="3200" b="1" dirty="0" smtClean="0">
              <a:solidFill>
                <a:schemeClr val="bg1"/>
              </a:solidFill>
              <a:latin typeface="Ubuntu" panose="020B0504030602030204" pitchFamily="34" charset="0"/>
              <a:cs typeface="Verdana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="" xmlns:a16="http://schemas.microsoft.com/office/drawing/2014/main" id="{09B5A371-53BE-4345-9799-BCB49C5367C7}"/>
              </a:ext>
            </a:extLst>
          </p:cNvPr>
          <p:cNvSpPr txBox="1">
            <a:spLocks/>
          </p:cNvSpPr>
          <p:nvPr/>
        </p:nvSpPr>
        <p:spPr>
          <a:xfrm>
            <a:off x="-574858" y="6255698"/>
            <a:ext cx="3499485" cy="19749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chemeClr val="bg1"/>
                </a:solidFill>
                <a:latin typeface="Ubuntu" panose="020B0504030602030204" pitchFamily="34" charset="0"/>
              </a:rPr>
              <a:t>Екатеринбург</a:t>
            </a:r>
            <a:r>
              <a:rPr lang="ru-RU" sz="1200" dirty="0">
                <a:solidFill>
                  <a:schemeClr val="bg1"/>
                </a:solidFill>
                <a:latin typeface="Ubuntu" panose="020B0504030602030204" pitchFamily="34" charset="0"/>
                <a:cs typeface="Microsoft Sans Serif"/>
              </a:rPr>
              <a:t>, </a:t>
            </a:r>
            <a:r>
              <a:rPr lang="ru-RU" sz="1200" dirty="0" smtClean="0">
                <a:solidFill>
                  <a:schemeClr val="bg1"/>
                </a:solidFill>
                <a:latin typeface="Ubuntu" panose="020B0504030602030204" pitchFamily="34" charset="0"/>
                <a:cs typeface="Microsoft Sans Serif"/>
              </a:rPr>
              <a:t>202</a:t>
            </a:r>
            <a:r>
              <a:rPr lang="ru-RU" sz="1200" dirty="0">
                <a:solidFill>
                  <a:schemeClr val="bg1"/>
                </a:solidFill>
                <a:latin typeface="Ubuntu" panose="020B0504030602030204" pitchFamily="34" charset="0"/>
                <a:cs typeface="Microsoft Sans Serif"/>
              </a:rPr>
              <a:t>4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BAD37ED2-132E-4E12-9DC2-DB7DADD1B641}"/>
              </a:ext>
            </a:extLst>
          </p:cNvPr>
          <p:cNvSpPr/>
          <p:nvPr/>
        </p:nvSpPr>
        <p:spPr>
          <a:xfrm>
            <a:off x="0" y="381000"/>
            <a:ext cx="327513" cy="307975"/>
          </a:xfrm>
          <a:prstGeom prst="rect">
            <a:avLst/>
          </a:prstGeom>
          <a:solidFill>
            <a:srgbClr val="10B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Рисунок 33" descr="Изображение выглядит как наружный объект, столб&#10;&#10;Автоматически созданное описание">
            <a:extLst>
              <a:ext uri="{FF2B5EF4-FFF2-40B4-BE49-F238E27FC236}">
                <a16:creationId xmlns="" xmlns:a16="http://schemas.microsoft.com/office/drawing/2014/main" id="{57E47BAB-602D-43E2-A867-22C5EC540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63000"/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15" y="1822758"/>
            <a:ext cx="5659354" cy="56593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4D4A511-A21E-47FE-BCCB-2CF088734383}"/>
              </a:ext>
            </a:extLst>
          </p:cNvPr>
          <p:cNvSpPr txBox="1"/>
          <p:nvPr/>
        </p:nvSpPr>
        <p:spPr>
          <a:xfrm>
            <a:off x="457200" y="392668"/>
            <a:ext cx="1362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x-none" b="1" i="0" dirty="0">
                <a:solidFill>
                  <a:srgbClr val="0CA1C7"/>
                </a:solidFill>
                <a:effectLst/>
                <a:latin typeface="Josefin Slab" panose="020B0604020202020204" pitchFamily="2" charset="0"/>
              </a:rPr>
              <a:t>SystemSPM</a:t>
            </a:r>
            <a:endParaRPr lang="ru-RU" dirty="0"/>
          </a:p>
        </p:txBody>
      </p:sp>
      <p:pic>
        <p:nvPicPr>
          <p:cNvPr id="10" name="Рисунок 9" descr="Изображение выглядит как текст, знак, векторная графи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17DCA5A-9125-4E08-A319-8290A9DB17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15" y="4955323"/>
            <a:ext cx="786427" cy="44131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E583B009-1B96-47C6-B9D4-3CD4005B6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3" y="4980256"/>
            <a:ext cx="577759" cy="4118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3">
            <a:extLst>
              <a:ext uri="{FF2B5EF4-FFF2-40B4-BE49-F238E27FC236}">
                <a16:creationId xmlns="" xmlns:a16="http://schemas.microsoft.com/office/drawing/2014/main" id="{12563078-9FC1-4BDE-B968-DB6C34B84E46}"/>
              </a:ext>
            </a:extLst>
          </p:cNvPr>
          <p:cNvSpPr txBox="1">
            <a:spLocks/>
          </p:cNvSpPr>
          <p:nvPr/>
        </p:nvSpPr>
        <p:spPr>
          <a:xfrm>
            <a:off x="-428754" y="5480763"/>
            <a:ext cx="2287148" cy="19749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x-none" sz="1200" dirty="0">
                <a:solidFill>
                  <a:schemeClr val="bg1"/>
                </a:solidFill>
                <a:latin typeface="Ubuntu" panose="020B0504030602030204" pitchFamily="34" charset="0"/>
              </a:rPr>
              <a:t>c </a:t>
            </a:r>
            <a:r>
              <a:rPr lang="ru-RU" sz="1200" dirty="0">
                <a:solidFill>
                  <a:schemeClr val="bg1"/>
                </a:solidFill>
                <a:latin typeface="Ubuntu" panose="020B0504030602030204" pitchFamily="34" charset="0"/>
                <a:cs typeface="Microsoft Sans Serif"/>
              </a:rPr>
              <a:t>202</a:t>
            </a:r>
            <a:r>
              <a:rPr lang="x-none" sz="1200" dirty="0">
                <a:solidFill>
                  <a:schemeClr val="bg1"/>
                </a:solidFill>
                <a:latin typeface="Ubuntu" panose="020B0504030602030204" pitchFamily="34" charset="0"/>
                <a:cs typeface="Microsoft Sans Serif"/>
              </a:rPr>
              <a:t>1</a:t>
            </a:r>
            <a:endParaRPr lang="ru-RU" sz="1200" dirty="0">
              <a:solidFill>
                <a:schemeClr val="bg1"/>
              </a:solidFill>
              <a:latin typeface="Ubuntu" panose="020B0504030602030204" pitchFamily="34" charset="0"/>
              <a:cs typeface="Microsoft Sans Serif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2831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6EADF6D6-0871-AE73-2FE2-648F70A615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4742" y="-1310345"/>
            <a:ext cx="6858000" cy="6858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3EA3C2ED-D63A-2EA5-68A7-874AC3033C4D}"/>
              </a:ext>
            </a:extLst>
          </p:cNvPr>
          <p:cNvSpPr/>
          <p:nvPr/>
        </p:nvSpPr>
        <p:spPr>
          <a:xfrm>
            <a:off x="6096000" y="364349"/>
            <a:ext cx="5780314" cy="2912251"/>
          </a:xfrm>
          <a:prstGeom prst="roundRect">
            <a:avLst>
              <a:gd name="adj" fmla="val 8531"/>
            </a:avLst>
          </a:prstGeom>
          <a:solidFill>
            <a:schemeClr val="bg1">
              <a:alpha val="7671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472942DF-8846-998C-0872-61D83EEF19DD}"/>
              </a:ext>
            </a:extLst>
          </p:cNvPr>
          <p:cNvSpPr/>
          <p:nvPr/>
        </p:nvSpPr>
        <p:spPr>
          <a:xfrm>
            <a:off x="3497863" y="4632653"/>
            <a:ext cx="752881" cy="705826"/>
          </a:xfrm>
          <a:prstGeom prst="roundRect">
            <a:avLst>
              <a:gd name="adj" fmla="val 8531"/>
            </a:avLst>
          </a:prstGeom>
          <a:solidFill>
            <a:schemeClr val="bg1">
              <a:alpha val="7671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="" xmlns:a16="http://schemas.microsoft.com/office/drawing/2014/main" id="{40398488-D548-8F9E-2A03-BF7E032412F0}"/>
              </a:ext>
            </a:extLst>
          </p:cNvPr>
          <p:cNvSpPr/>
          <p:nvPr/>
        </p:nvSpPr>
        <p:spPr>
          <a:xfrm>
            <a:off x="9646984" y="4632653"/>
            <a:ext cx="752881" cy="705826"/>
          </a:xfrm>
          <a:prstGeom prst="roundRect">
            <a:avLst>
              <a:gd name="adj" fmla="val 8531"/>
            </a:avLst>
          </a:prstGeom>
          <a:solidFill>
            <a:schemeClr val="bg1">
              <a:alpha val="7671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EF22D238-600D-E614-3CC3-1268C3FFFDBC}"/>
              </a:ext>
            </a:extLst>
          </p:cNvPr>
          <p:cNvSpPr/>
          <p:nvPr/>
        </p:nvSpPr>
        <p:spPr>
          <a:xfrm>
            <a:off x="6572424" y="4632653"/>
            <a:ext cx="752881" cy="705826"/>
          </a:xfrm>
          <a:prstGeom prst="roundRect">
            <a:avLst>
              <a:gd name="adj" fmla="val 8531"/>
            </a:avLst>
          </a:prstGeom>
          <a:solidFill>
            <a:schemeClr val="bg1">
              <a:alpha val="7671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0C01C36-2B5B-4958-5B27-7D364713C5EF}"/>
              </a:ext>
            </a:extLst>
          </p:cNvPr>
          <p:cNvSpPr txBox="1"/>
          <p:nvPr/>
        </p:nvSpPr>
        <p:spPr>
          <a:xfrm>
            <a:off x="315686" y="228600"/>
            <a:ext cx="53993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1" i="0">
                <a:solidFill>
                  <a:schemeClr val="bg1"/>
                </a:solidFill>
                <a:effectLst/>
                <a:latin typeface="Play" pitchFamily="2" charset="0"/>
              </a:defRPr>
            </a:lvl1pPr>
          </a:lstStyle>
          <a:p>
            <a:r>
              <a:rPr lang="ru-RU" dirty="0" smtClean="0"/>
              <a:t>ПРОМЫШЛЕННЫЙ ТЕПЛОВИЗИОННЫЙ ДАТЧИК, в составе ПАК СПМ, обеспечивает надежный сбор и передачу данных  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994003F-94B3-C16A-4C42-4E8BB34BE7BB}"/>
              </a:ext>
            </a:extLst>
          </p:cNvPr>
          <p:cNvSpPr txBox="1"/>
          <p:nvPr/>
        </p:nvSpPr>
        <p:spPr>
          <a:xfrm>
            <a:off x="304800" y="2209799"/>
            <a:ext cx="45514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effectLst/>
                <a:latin typeface="Play" pitchFamily="2" charset="0"/>
              </a:defRPr>
            </a:lvl1pPr>
          </a:lstStyle>
          <a:p>
            <a:pPr algn="l"/>
            <a:r>
              <a:rPr lang="ru-RU" sz="1600" dirty="0" smtClean="0"/>
              <a:t>Данные могут передаваться по спутниковому каналу или по </a:t>
            </a:r>
            <a:r>
              <a:rPr lang="en-US" sz="1600" dirty="0" smtClean="0"/>
              <a:t>GSM-</a:t>
            </a:r>
            <a:r>
              <a:rPr lang="ru-RU" sz="1600" dirty="0" smtClean="0"/>
              <a:t> каналу </a:t>
            </a:r>
            <a:endParaRPr lang="ru-RU" sz="1600" dirty="0" smtClean="0"/>
          </a:p>
          <a:p>
            <a:pPr algn="l"/>
            <a:endParaRPr lang="en-US" sz="1600" dirty="0" smtClean="0"/>
          </a:p>
          <a:p>
            <a:pPr algn="l"/>
            <a:r>
              <a:rPr lang="ru-RU" sz="1600" dirty="0" smtClean="0"/>
              <a:t>Объем памяти для </a:t>
            </a:r>
            <a:r>
              <a:rPr lang="ru-RU" sz="1600" dirty="0" smtClean="0"/>
              <a:t>хранения данных до 128 гигабайт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E7F03A9-A5EE-7729-CEDE-A8FD7B386590}"/>
              </a:ext>
            </a:extLst>
          </p:cNvPr>
          <p:cNvSpPr txBox="1"/>
          <p:nvPr/>
        </p:nvSpPr>
        <p:spPr>
          <a:xfrm>
            <a:off x="315686" y="3883939"/>
            <a:ext cx="2937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1" i="0">
                <a:solidFill>
                  <a:schemeClr val="bg1"/>
                </a:solidFill>
                <a:effectLst/>
                <a:latin typeface="Play" pitchFamily="2" charset="0"/>
              </a:defRPr>
            </a:lvl1pPr>
          </a:lstStyle>
          <a:p>
            <a:r>
              <a:rPr lang="ru-RU" dirty="0">
                <a:solidFill>
                  <a:srgbClr val="11B5E0"/>
                </a:solidFill>
              </a:rPr>
              <a:t>ПРЕИМУЩЕСТВА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24A082F-B1D9-25D9-1D30-92A513FF532B}"/>
              </a:ext>
            </a:extLst>
          </p:cNvPr>
          <p:cNvSpPr txBox="1"/>
          <p:nvPr/>
        </p:nvSpPr>
        <p:spPr>
          <a:xfrm>
            <a:off x="1295400" y="4572000"/>
            <a:ext cx="1905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/>
                <a:latin typeface="Play" pitchFamily="2" charset="0"/>
              </a:rPr>
              <a:t>Размер матрицы 32*24 точки позволяет с достаточной точностью определять проблемный узел</a:t>
            </a:r>
            <a:endParaRPr lang="ru-RU" sz="1600" dirty="0">
              <a:solidFill>
                <a:schemeClr val="bg1"/>
              </a:solidFill>
              <a:latin typeface="Play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F372CAB-B53D-8323-7122-D63A72CD8AA5}"/>
              </a:ext>
            </a:extLst>
          </p:cNvPr>
          <p:cNvSpPr txBox="1"/>
          <p:nvPr/>
        </p:nvSpPr>
        <p:spPr>
          <a:xfrm>
            <a:off x="7353862" y="4572000"/>
            <a:ext cx="18663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Play" pitchFamily="2" charset="0"/>
              </a:rPr>
              <a:t>Круглосуточный сбор и сохранение данных, журналов</a:t>
            </a:r>
            <a:endParaRPr lang="ru-RU" sz="1600" dirty="0">
              <a:solidFill>
                <a:schemeClr val="bg1"/>
              </a:solidFill>
              <a:latin typeface="Play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BC10FE7-8470-1F6D-125B-4DE4683918B6}"/>
              </a:ext>
            </a:extLst>
          </p:cNvPr>
          <p:cNvSpPr txBox="1"/>
          <p:nvPr/>
        </p:nvSpPr>
        <p:spPr>
          <a:xfrm>
            <a:off x="4285072" y="4572000"/>
            <a:ext cx="22681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/>
                <a:latin typeface="Play" pitchFamily="2" charset="0"/>
              </a:rPr>
              <a:t>Низкая </a:t>
            </a:r>
            <a:r>
              <a:rPr lang="ru-RU" sz="1600" dirty="0" smtClean="0">
                <a:solidFill>
                  <a:schemeClr val="bg1"/>
                </a:solidFill>
                <a:effectLst/>
                <a:latin typeface="Play" pitchFamily="2" charset="0"/>
              </a:rPr>
              <a:t>стоимость – решение в десятки раз дешевле тепловизоров высокого разрешения</a:t>
            </a:r>
            <a:endParaRPr lang="ru-RU" sz="1600" dirty="0">
              <a:solidFill>
                <a:schemeClr val="bg1"/>
              </a:solidFill>
              <a:latin typeface="Play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07EC90A-E5A5-B93F-53AD-F74D236FF579}"/>
              </a:ext>
            </a:extLst>
          </p:cNvPr>
          <p:cNvSpPr txBox="1"/>
          <p:nvPr/>
        </p:nvSpPr>
        <p:spPr>
          <a:xfrm>
            <a:off x="10428514" y="4572000"/>
            <a:ext cx="16872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/>
                <a:latin typeface="Play" pitchFamily="2" charset="0"/>
              </a:rPr>
              <a:t>Низкое </a:t>
            </a:r>
            <a:r>
              <a:rPr lang="ru-RU" sz="1600" dirty="0" err="1" smtClean="0">
                <a:solidFill>
                  <a:schemeClr val="bg1"/>
                </a:solidFill>
                <a:effectLst/>
                <a:latin typeface="Play" pitchFamily="2" charset="0"/>
              </a:rPr>
              <a:t>энерго</a:t>
            </a:r>
            <a:r>
              <a:rPr lang="ru-RU" sz="1600" dirty="0" smtClean="0">
                <a:solidFill>
                  <a:schemeClr val="bg1"/>
                </a:solidFill>
                <a:effectLst/>
                <a:latin typeface="Play" pitchFamily="2" charset="0"/>
              </a:rPr>
              <a:t> потребление, возможность работы в энергонезависимых </a:t>
            </a:r>
            <a:r>
              <a:rPr lang="ru-RU" sz="1600" dirty="0" smtClean="0">
                <a:solidFill>
                  <a:schemeClr val="bg1"/>
                </a:solidFill>
                <a:latin typeface="Play" pitchFamily="2" charset="0"/>
              </a:rPr>
              <a:t>ПАК</a:t>
            </a:r>
            <a:endParaRPr lang="ru-RU" sz="1600" dirty="0">
              <a:solidFill>
                <a:schemeClr val="bg1"/>
              </a:solidFill>
              <a:latin typeface="Play" pitchFamily="2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4271803F-21F2-DEFC-EAB2-C01C49EB5D3A}"/>
              </a:ext>
            </a:extLst>
          </p:cNvPr>
          <p:cNvSpPr/>
          <p:nvPr/>
        </p:nvSpPr>
        <p:spPr>
          <a:xfrm>
            <a:off x="423302" y="4632653"/>
            <a:ext cx="752881" cy="705826"/>
          </a:xfrm>
          <a:prstGeom prst="roundRect">
            <a:avLst>
              <a:gd name="adj" fmla="val 8531"/>
            </a:avLst>
          </a:prstGeom>
          <a:solidFill>
            <a:schemeClr val="bg1">
              <a:alpha val="7671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5C29FAD-3E64-F790-48ED-AC3C0759A3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13255"/>
          <a:stretch/>
        </p:blipFill>
        <p:spPr>
          <a:xfrm>
            <a:off x="9772659" y="4729514"/>
            <a:ext cx="501530" cy="53585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A5517A94-9723-F6CC-F79C-0368D5A8F7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26044"/>
          <a:stretch/>
        </p:blipFill>
        <p:spPr>
          <a:xfrm>
            <a:off x="345896" y="4546294"/>
            <a:ext cx="899048" cy="824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C40A4B57-4F5F-296F-375A-4E01B3B297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126" b="13022"/>
          <a:stretch/>
        </p:blipFill>
        <p:spPr>
          <a:xfrm>
            <a:off x="3665443" y="4776285"/>
            <a:ext cx="459428" cy="48908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8324631E-12C7-E0F0-03A7-23AA4856D3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7262" b="7262"/>
          <a:stretch/>
        </p:blipFill>
        <p:spPr>
          <a:xfrm>
            <a:off x="6702366" y="4797797"/>
            <a:ext cx="501530" cy="535856"/>
          </a:xfrm>
          <a:prstGeom prst="rect">
            <a:avLst/>
          </a:prstGeom>
        </p:spPr>
      </p:pic>
      <p:pic>
        <p:nvPicPr>
          <p:cNvPr id="23" name="Рисунок 22" descr="Промышленный тепловизор 2024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67600" y="609600"/>
            <a:ext cx="3276600" cy="2537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0265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51EA0E7-C926-7CC0-B21D-A9E489828086}"/>
              </a:ext>
            </a:extLst>
          </p:cNvPr>
          <p:cNvSpPr txBox="1"/>
          <p:nvPr/>
        </p:nvSpPr>
        <p:spPr>
          <a:xfrm>
            <a:off x="283029" y="863083"/>
            <a:ext cx="556260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effectLst/>
                <a:latin typeface="Play" pitchFamily="2" charset="0"/>
              </a:rPr>
              <a:t>Тепловизионный датчик имеет интерфейсы 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Play" pitchFamily="2" charset="0"/>
              </a:rPr>
              <a:t>i2c </a:t>
            </a:r>
            <a:r>
              <a:rPr lang="ru-RU" sz="1400" dirty="0" smtClean="0">
                <a:solidFill>
                  <a:schemeClr val="bg1"/>
                </a:solidFill>
                <a:effectLst/>
                <a:latin typeface="Play" pitchFamily="2" charset="0"/>
              </a:rPr>
              <a:t>и 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Play" pitchFamily="2" charset="0"/>
              </a:rPr>
              <a:t>UART</a:t>
            </a:r>
            <a:endParaRPr lang="ru-RU" sz="1400" dirty="0">
              <a:solidFill>
                <a:schemeClr val="bg1"/>
              </a:solidFill>
              <a:effectLst/>
              <a:latin typeface="Play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effectLst/>
                <a:latin typeface="Play" pitchFamily="2" charset="0"/>
              </a:rPr>
              <a:t>Мощный контроллер 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Play" pitchFamily="2" charset="0"/>
              </a:rPr>
              <a:t>STM32L4 </a:t>
            </a:r>
            <a:r>
              <a:rPr lang="ru-RU" sz="1400" dirty="0" smtClean="0">
                <a:solidFill>
                  <a:schemeClr val="bg1"/>
                </a:solidFill>
                <a:effectLst/>
                <a:latin typeface="Play" pitchFamily="2" charset="0"/>
              </a:rPr>
              <a:t>обрабатывает полученную информацию</a:t>
            </a:r>
            <a:endParaRPr lang="ru-RU" sz="1400" dirty="0">
              <a:solidFill>
                <a:schemeClr val="bg1"/>
              </a:solidFill>
              <a:effectLst/>
              <a:latin typeface="Play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effectLst/>
                <a:latin typeface="Play" pitchFamily="2" charset="0"/>
              </a:rPr>
              <a:t>Модуль  оценки программируется для автоматического отслеживания проблемных узлов</a:t>
            </a:r>
            <a:endParaRPr lang="ru-RU" sz="1400" dirty="0">
              <a:solidFill>
                <a:schemeClr val="bg1"/>
              </a:solidFill>
              <a:effectLst/>
              <a:latin typeface="Play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effectLst/>
                <a:latin typeface="Play" pitchFamily="2" charset="0"/>
              </a:rPr>
              <a:t>Возможно интегрировать в модуль оценки данных схем устройств, для автоматической </a:t>
            </a:r>
            <a:r>
              <a:rPr lang="ru-RU" sz="1400" dirty="0" err="1" smtClean="0">
                <a:solidFill>
                  <a:schemeClr val="bg1"/>
                </a:solidFill>
                <a:effectLst/>
                <a:latin typeface="Play" pitchFamily="2" charset="0"/>
              </a:rPr>
              <a:t>перекалибровки</a:t>
            </a:r>
            <a:r>
              <a:rPr lang="ru-RU" sz="1400" dirty="0" smtClean="0">
                <a:solidFill>
                  <a:schemeClr val="bg1"/>
                </a:solidFill>
                <a:effectLst/>
                <a:latin typeface="Play" pitchFamily="2" charset="0"/>
              </a:rPr>
              <a:t> модуля оценки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err="1" smtClean="0">
                <a:solidFill>
                  <a:schemeClr val="bg1"/>
                </a:solidFill>
                <a:latin typeface="Play" pitchFamily="2" charset="0"/>
              </a:rPr>
              <a:t>Вед-интерфейс</a:t>
            </a:r>
            <a:r>
              <a:rPr lang="ru-RU" sz="1400" dirty="0" smtClean="0">
                <a:solidFill>
                  <a:schemeClr val="bg1"/>
                </a:solidFill>
                <a:latin typeface="Play" pitchFamily="2" charset="0"/>
              </a:rPr>
              <a:t> и мобильное приложение для отслеживания</a:t>
            </a:r>
            <a:endParaRPr lang="ru-RU" sz="1400" dirty="0">
              <a:solidFill>
                <a:schemeClr val="bg1"/>
              </a:solidFill>
              <a:effectLst/>
              <a:latin typeface="Play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B2CF9F3-5C8C-D266-18D2-5061C7FABFEB}"/>
              </a:ext>
            </a:extLst>
          </p:cNvPr>
          <p:cNvSpPr txBox="1"/>
          <p:nvPr/>
        </p:nvSpPr>
        <p:spPr>
          <a:xfrm>
            <a:off x="2743200" y="304800"/>
            <a:ext cx="6172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1" i="0">
                <a:solidFill>
                  <a:schemeClr val="bg1"/>
                </a:solidFill>
                <a:effectLst/>
                <a:latin typeface="Play" pitchFamily="2" charset="0"/>
              </a:defRPr>
            </a:lvl1pPr>
          </a:lstStyle>
          <a:p>
            <a:pPr algn="ctr"/>
            <a:r>
              <a:rPr lang="ru-RU" dirty="0" smtClean="0"/>
              <a:t>ПАРАМЕТРЫ И ВОЗМОЖНОСТИ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DFD4DD9-B8CD-3E52-4DF8-2E16EEF7071D}"/>
              </a:ext>
            </a:extLst>
          </p:cNvPr>
          <p:cNvSpPr txBox="1"/>
          <p:nvPr/>
        </p:nvSpPr>
        <p:spPr>
          <a:xfrm>
            <a:off x="6096000" y="863083"/>
            <a:ext cx="5562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effectLst/>
              </a:defRPr>
            </a:lvl1pPr>
          </a:lstStyle>
          <a:p>
            <a:r>
              <a:rPr lang="ru-RU" sz="1400" dirty="0" smtClean="0">
                <a:latin typeface="Play" pitchFamily="2" charset="0"/>
              </a:rPr>
              <a:t>Исключение человеческого фактора</a:t>
            </a:r>
            <a:endParaRPr lang="ru-RU" sz="1400" dirty="0">
              <a:latin typeface="Play" pitchFamily="2" charset="0"/>
            </a:endParaRPr>
          </a:p>
          <a:p>
            <a:r>
              <a:rPr lang="ru-RU" sz="1400" dirty="0" smtClean="0">
                <a:latin typeface="Play" pitchFamily="2" charset="0"/>
              </a:rPr>
              <a:t>Полностью автоматизированная обработка данных и выявление перегрева важных узлов 24/7</a:t>
            </a:r>
            <a:endParaRPr lang="ru-RU" sz="1400" dirty="0">
              <a:latin typeface="Play" pitchFamily="2" charset="0"/>
            </a:endParaRPr>
          </a:p>
          <a:p>
            <a:r>
              <a:rPr lang="ru-RU" sz="1400" dirty="0" smtClean="0">
                <a:latin typeface="Play" pitchFamily="2" charset="0"/>
              </a:rPr>
              <a:t>Немедленная отправка оповещений ответственным лицам при превышении заданных параметров температур узлов</a:t>
            </a:r>
            <a:endParaRPr lang="ru-RU" sz="1400" dirty="0">
              <a:latin typeface="Play" pitchFamily="2" charset="0"/>
            </a:endParaRPr>
          </a:p>
          <a:p>
            <a:r>
              <a:rPr lang="ru-RU" sz="1400" dirty="0" smtClean="0">
                <a:latin typeface="Play" pitchFamily="2" charset="0"/>
              </a:rPr>
              <a:t>Адаптация температур узлов по времени года и температурам в помещении</a:t>
            </a:r>
            <a:endParaRPr lang="ru-RU" sz="1400" dirty="0" smtClean="0">
              <a:latin typeface="Play" pitchFamily="2" charset="0"/>
            </a:endParaRPr>
          </a:p>
          <a:p>
            <a:r>
              <a:rPr lang="ru-RU" sz="1400" dirty="0" smtClean="0">
                <a:latin typeface="Play" pitchFamily="2" charset="0"/>
              </a:rPr>
              <a:t>Легкая установка без специальных навыков, индивидуальные компактные корпусы для установки в любых шкафах и на любые конструкции</a:t>
            </a:r>
            <a:endParaRPr lang="ru-RU" sz="1400" dirty="0">
              <a:latin typeface="Play" pitchFamily="2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04D430BF-A46C-6F00-7696-85273E5D4E8B}"/>
              </a:ext>
            </a:extLst>
          </p:cNvPr>
          <p:cNvSpPr/>
          <p:nvPr/>
        </p:nvSpPr>
        <p:spPr>
          <a:xfrm>
            <a:off x="338137" y="3429000"/>
            <a:ext cx="11549063" cy="3124200"/>
          </a:xfrm>
          <a:prstGeom prst="roundRect">
            <a:avLst>
              <a:gd name="adj" fmla="val 8531"/>
            </a:avLst>
          </a:prstGeom>
          <a:noFill/>
          <a:ln w="12700">
            <a:solidFill>
              <a:srgbClr val="11B5E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 descr="Пром тепловизор снимок 20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1685" y="3733800"/>
            <a:ext cx="5143115" cy="2635053"/>
          </a:xfrm>
          <a:prstGeom prst="rect">
            <a:avLst/>
          </a:prstGeom>
        </p:spPr>
      </p:pic>
      <p:pic>
        <p:nvPicPr>
          <p:cNvPr id="26" name="Рисунок 25" descr="Пром тепловизор снимок 2024 -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742" y="3733800"/>
            <a:ext cx="6203658" cy="2590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9058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небо, внешний, наружный объект, баш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466DEEE1-860A-4B04-B1D4-3E5FDA23F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5752"/>
                    </a14:imgEffect>
                    <a14:imgEffect>
                      <a14:saturation sat="4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" r="652"/>
          <a:stretch>
            <a:fillRect/>
          </a:stretch>
        </p:blipFill>
        <p:spPr>
          <a:xfrm>
            <a:off x="3582754" y="692529"/>
            <a:ext cx="8127285" cy="5441466"/>
          </a:xfrm>
          <a:custGeom>
            <a:avLst/>
            <a:gdLst>
              <a:gd name="connsiteX0" fmla="*/ 0 w 8127285"/>
              <a:gd name="connsiteY0" fmla="*/ 0 h 5441466"/>
              <a:gd name="connsiteX1" fmla="*/ 8022809 w 8127285"/>
              <a:gd name="connsiteY1" fmla="*/ 0 h 5441466"/>
              <a:gd name="connsiteX2" fmla="*/ 8127285 w 8127285"/>
              <a:gd name="connsiteY2" fmla="*/ 104476 h 5441466"/>
              <a:gd name="connsiteX3" fmla="*/ 8127285 w 8127285"/>
              <a:gd name="connsiteY3" fmla="*/ 5336992 h 5441466"/>
              <a:gd name="connsiteX4" fmla="*/ 8063476 w 8127285"/>
              <a:gd name="connsiteY4" fmla="*/ 5433258 h 5441466"/>
              <a:gd name="connsiteX5" fmla="*/ 8022816 w 8127285"/>
              <a:gd name="connsiteY5" fmla="*/ 5441466 h 5441466"/>
              <a:gd name="connsiteX6" fmla="*/ 0 w 8127285"/>
              <a:gd name="connsiteY6" fmla="*/ 5441466 h 544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7285" h="5441466">
                <a:moveTo>
                  <a:pt x="0" y="0"/>
                </a:moveTo>
                <a:lnTo>
                  <a:pt x="8022809" y="0"/>
                </a:lnTo>
                <a:cubicBezTo>
                  <a:pt x="8080511" y="0"/>
                  <a:pt x="8127285" y="46775"/>
                  <a:pt x="8127285" y="104476"/>
                </a:cubicBezTo>
                <a:lnTo>
                  <a:pt x="8127285" y="5336992"/>
                </a:lnTo>
                <a:cubicBezTo>
                  <a:pt x="8127285" y="5380268"/>
                  <a:pt x="8100975" y="5417397"/>
                  <a:pt x="8063476" y="5433258"/>
                </a:cubicBezTo>
                <a:lnTo>
                  <a:pt x="8022816" y="5441466"/>
                </a:lnTo>
                <a:lnTo>
                  <a:pt x="0" y="5441466"/>
                </a:lnTo>
                <a:close/>
              </a:path>
            </a:pathLst>
          </a:cu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8327155E-0F2F-4926-AA42-901CE8BF4443}"/>
              </a:ext>
            </a:extLst>
          </p:cNvPr>
          <p:cNvSpPr/>
          <p:nvPr/>
        </p:nvSpPr>
        <p:spPr>
          <a:xfrm rot="5400000">
            <a:off x="-1289052" y="1060452"/>
            <a:ext cx="7073901" cy="4953001"/>
          </a:xfrm>
          <a:prstGeom prst="roundRect">
            <a:avLst>
              <a:gd name="adj" fmla="val 1920"/>
            </a:avLst>
          </a:prstGeom>
          <a:solidFill>
            <a:srgbClr val="04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D5D29C9B-82F5-4D03-A9CF-839908437F2E}"/>
              </a:ext>
            </a:extLst>
          </p:cNvPr>
          <p:cNvSpPr/>
          <p:nvPr/>
        </p:nvSpPr>
        <p:spPr>
          <a:xfrm rot="5400000">
            <a:off x="1874364" y="770530"/>
            <a:ext cx="4094529" cy="5532843"/>
          </a:xfrm>
          <a:prstGeom prst="roundRect">
            <a:avLst>
              <a:gd name="adj" fmla="val 1920"/>
            </a:avLst>
          </a:prstGeom>
          <a:solidFill>
            <a:srgbClr val="EF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AA2DA39-4870-440A-BFED-3DAB9199A231}"/>
              </a:ext>
            </a:extLst>
          </p:cNvPr>
          <p:cNvSpPr txBox="1"/>
          <p:nvPr/>
        </p:nvSpPr>
        <p:spPr>
          <a:xfrm>
            <a:off x="1270582" y="854191"/>
            <a:ext cx="3260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solidFill>
                  <a:schemeClr val="bg1"/>
                </a:solidFill>
                <a:latin typeface="Ubuntu" panose="020B0504030602030204" pitchFamily="34" charset="0"/>
                <a:cs typeface="Verdana"/>
              </a:rPr>
              <a:t>КОНТАКТЫ</a:t>
            </a:r>
            <a:endParaRPr lang="ru-RU" sz="2800" dirty="0">
              <a:solidFill>
                <a:schemeClr val="bg1"/>
              </a:solidFill>
              <a:latin typeface="Ubuntu" panose="020B0504030602030204" pitchFamily="34" charset="0"/>
              <a:cs typeface="Verdana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="" xmlns:a16="http://schemas.microsoft.com/office/drawing/2014/main" id="{07BAFE57-C28E-4378-AE0B-0CAD82A61FFA}"/>
              </a:ext>
            </a:extLst>
          </p:cNvPr>
          <p:cNvSpPr txBox="1"/>
          <p:nvPr/>
        </p:nvSpPr>
        <p:spPr>
          <a:xfrm>
            <a:off x="1871092" y="1928553"/>
            <a:ext cx="5967730" cy="1046439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9"/>
              </a:spcBef>
            </a:pPr>
            <a:r>
              <a:rPr lang="ru-RU" sz="1200" dirty="0" smtClean="0">
                <a:solidFill>
                  <a:srgbClr val="041830"/>
                </a:solidFill>
                <a:latin typeface="Ubuntu" panose="020B0504030602030204" pitchFamily="34" charset="0"/>
                <a:cs typeface="Verdana"/>
              </a:rPr>
              <a:t>ООО «СИСТЕМА»</a:t>
            </a:r>
          </a:p>
          <a:p>
            <a:pPr marL="12700">
              <a:lnSpc>
                <a:spcPct val="100000"/>
              </a:lnSpc>
              <a:spcBef>
                <a:spcPts val="439"/>
              </a:spcBef>
            </a:pPr>
            <a:r>
              <a:rPr sz="1200" dirty="0" smtClean="0">
                <a:solidFill>
                  <a:srgbClr val="041830"/>
                </a:solidFill>
                <a:latin typeface="Ubuntu" panose="020B0504030602030204" pitchFamily="34" charset="0"/>
                <a:cs typeface="Verdana"/>
              </a:rPr>
              <a:t>Научный </a:t>
            </a:r>
            <a:r>
              <a:rPr sz="1200" dirty="0">
                <a:solidFill>
                  <a:srgbClr val="041830"/>
                </a:solidFill>
                <a:latin typeface="Ubuntu" panose="020B0504030602030204" pitchFamily="34" charset="0"/>
                <a:cs typeface="Verdana"/>
              </a:rPr>
              <a:t>руководитель</a:t>
            </a:r>
            <a:r>
              <a:rPr sz="1200" dirty="0">
                <a:solidFill>
                  <a:srgbClr val="041830"/>
                </a:solidFill>
                <a:latin typeface="Ubuntu" panose="020B0504030602030204" pitchFamily="34" charset="0"/>
                <a:cs typeface="Arial"/>
              </a:rPr>
              <a:t>:</a:t>
            </a:r>
          </a:p>
          <a:p>
            <a:pPr marL="12700">
              <a:lnSpc>
                <a:spcPct val="100000"/>
              </a:lnSpc>
              <a:spcBef>
                <a:spcPts val="340"/>
              </a:spcBef>
              <a:tabLst>
                <a:tab pos="3427729" algn="l"/>
              </a:tabLst>
            </a:pPr>
            <a:r>
              <a:rPr sz="1600" b="1" dirty="0">
                <a:solidFill>
                  <a:srgbClr val="041830"/>
                </a:solidFill>
                <a:latin typeface="Ubuntu" panose="020B0504030602030204" pitchFamily="34" charset="0"/>
                <a:cs typeface="Verdana"/>
              </a:rPr>
              <a:t>С</a:t>
            </a:r>
            <a:r>
              <a:rPr lang="ru-RU" sz="1600" b="1" dirty="0">
                <a:solidFill>
                  <a:srgbClr val="041830"/>
                </a:solidFill>
                <a:latin typeface="Ubuntu" panose="020B0504030602030204" pitchFamily="34" charset="0"/>
                <a:cs typeface="Verdana"/>
              </a:rPr>
              <a:t>торожев Илья Николаевич</a:t>
            </a:r>
            <a:endParaRPr sz="1600" b="1" dirty="0">
              <a:solidFill>
                <a:srgbClr val="041830"/>
              </a:solidFill>
              <a:latin typeface="Ubuntu" panose="020B050403060203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lang="ru-RU" sz="1600" dirty="0" smtClean="0">
                <a:solidFill>
                  <a:srgbClr val="041830"/>
                </a:solidFill>
                <a:latin typeface="Ubuntu" panose="020B0504030602030204" pitchFamily="34" charset="0"/>
                <a:cs typeface="Arial"/>
              </a:rPr>
              <a:t> Тел</a:t>
            </a:r>
            <a:r>
              <a:rPr lang="ru-RU" sz="1600" dirty="0">
                <a:solidFill>
                  <a:srgbClr val="041830"/>
                </a:solidFill>
                <a:latin typeface="Ubuntu" panose="020B0504030602030204" pitchFamily="34" charset="0"/>
                <a:cs typeface="Arial"/>
              </a:rPr>
              <a:t>. </a:t>
            </a:r>
            <a:r>
              <a:rPr lang="ru-RU" sz="1600" dirty="0" smtClean="0">
                <a:solidFill>
                  <a:srgbClr val="041830"/>
                </a:solidFill>
                <a:latin typeface="Ubuntu" panose="020B0504030602030204" pitchFamily="34" charset="0"/>
                <a:cs typeface="Arial"/>
              </a:rPr>
              <a:t>+7 343 266 32 34, </a:t>
            </a:r>
            <a:r>
              <a:rPr sz="1600" dirty="0" smtClean="0">
                <a:solidFill>
                  <a:srgbClr val="041830"/>
                </a:solidFill>
                <a:latin typeface="Ubuntu" panose="020B0504030602030204" pitchFamily="34" charset="0"/>
                <a:cs typeface="Arial"/>
              </a:rPr>
              <a:t>+7 </a:t>
            </a:r>
            <a:r>
              <a:rPr sz="1600" dirty="0">
                <a:solidFill>
                  <a:srgbClr val="041830"/>
                </a:solidFill>
                <a:latin typeface="Ubuntu" panose="020B0504030602030204" pitchFamily="34" charset="0"/>
                <a:cs typeface="Arial"/>
              </a:rPr>
              <a:t>922 116 73 60</a:t>
            </a:r>
          </a:p>
        </p:txBody>
      </p:sp>
      <p:sp>
        <p:nvSpPr>
          <p:cNvPr id="5" name="object 9">
            <a:extLst>
              <a:ext uri="{FF2B5EF4-FFF2-40B4-BE49-F238E27FC236}">
                <a16:creationId xmlns="" xmlns:a16="http://schemas.microsoft.com/office/drawing/2014/main" id="{CB7B77DE-A9C9-4559-A942-1607E47ACCC6}"/>
              </a:ext>
            </a:extLst>
          </p:cNvPr>
          <p:cNvSpPr txBox="1"/>
          <p:nvPr/>
        </p:nvSpPr>
        <p:spPr>
          <a:xfrm>
            <a:off x="2246137" y="3310521"/>
            <a:ext cx="5437505" cy="302647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1600" dirty="0">
                <a:solidFill>
                  <a:srgbClr val="10B5DF"/>
                </a:solidFill>
                <a:latin typeface="Ubuntu" panose="020B0504030602030204" pitchFamily="34" charset="0"/>
                <a:cs typeface="Arial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systemSPM</a:t>
            </a:r>
            <a:r>
              <a:rPr sz="1600" spc="35" dirty="0">
                <a:solidFill>
                  <a:srgbClr val="10B5DF"/>
                </a:solidFill>
                <a:latin typeface="Ubuntu" panose="020B0504030602030204" pitchFamily="34" charset="0"/>
                <a:cs typeface="Arial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@yandex.ru</a:t>
            </a:r>
            <a:endParaRPr sz="1600" dirty="0">
              <a:solidFill>
                <a:srgbClr val="10B5DF"/>
              </a:solidFill>
              <a:latin typeface="Ubuntu" panose="020B0504030602030204" pitchFamily="34" charset="0"/>
              <a:cs typeface="Arial"/>
            </a:endParaRPr>
          </a:p>
        </p:txBody>
      </p:sp>
      <p:pic>
        <p:nvPicPr>
          <p:cNvPr id="7" name="Graphic 945">
            <a:extLst>
              <a:ext uri="{FF2B5EF4-FFF2-40B4-BE49-F238E27FC236}">
                <a16:creationId xmlns="" xmlns:a16="http://schemas.microsoft.com/office/drawing/2014/main" id="{569A4743-604A-4CC9-872D-8E707C14DD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71092" y="3841855"/>
            <a:ext cx="275279" cy="2752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57A2E5F-13A3-4CDE-A7C1-87D3984A652F}"/>
              </a:ext>
            </a:extLst>
          </p:cNvPr>
          <p:cNvSpPr txBox="1"/>
          <p:nvPr/>
        </p:nvSpPr>
        <p:spPr>
          <a:xfrm>
            <a:off x="2174000" y="3766709"/>
            <a:ext cx="61649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lang="en-US" sz="1600" dirty="0" smtClean="0">
                <a:solidFill>
                  <a:srgbClr val="10B5DF"/>
                </a:solidFill>
                <a:latin typeface="Ubuntu" panose="020B0504030602030204" pitchFamily="34" charset="0"/>
                <a:cs typeface="Arial"/>
                <a:hlinkClick r:id="rId8"/>
              </a:rPr>
              <a:t>www.systemspm.online</a:t>
            </a:r>
            <a:r>
              <a:rPr lang="ru-RU" sz="1600" dirty="0" smtClean="0">
                <a:solidFill>
                  <a:srgbClr val="10B5DF"/>
                </a:solidFill>
                <a:latin typeface="Ubuntu" panose="020B0504030602030204" pitchFamily="34" charset="0"/>
                <a:cs typeface="Arial"/>
                <a:hlinkClick r:id="rId8"/>
              </a:rPr>
              <a:t>/</a:t>
            </a:r>
            <a:r>
              <a:rPr lang="x-none" sz="1600" dirty="0">
                <a:solidFill>
                  <a:srgbClr val="10B5DF"/>
                </a:solidFill>
                <a:latin typeface="Ubuntu" panose="020B0504030602030204" pitchFamily="34" charset="0"/>
                <a:cs typeface="Arial"/>
                <a:hlinkClick r:id="rId8"/>
              </a:rPr>
              <a:t>spm</a:t>
            </a:r>
            <a:endParaRPr lang="en-US" sz="1600" dirty="0">
              <a:solidFill>
                <a:srgbClr val="10B5DF"/>
              </a:solidFill>
              <a:latin typeface="Ubuntu" panose="020B0504030602030204" pitchFamily="34" charset="0"/>
              <a:cs typeface="Arial"/>
              <a:hlinkClick r:id="rId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D88A385-FCAD-4817-8834-D8AD55006D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35446" y="3383416"/>
            <a:ext cx="338554" cy="3385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2DD1368-6DDC-416A-AC66-35CD325DF3A6}"/>
              </a:ext>
            </a:extLst>
          </p:cNvPr>
          <p:cNvSpPr txBox="1"/>
          <p:nvPr/>
        </p:nvSpPr>
        <p:spPr>
          <a:xfrm>
            <a:off x="228600" y="6183868"/>
            <a:ext cx="1362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x-none" b="1" i="0" dirty="0">
                <a:solidFill>
                  <a:srgbClr val="0CA1C7"/>
                </a:solidFill>
                <a:effectLst/>
                <a:latin typeface="Josefin Slab" panose="020B0604020202020204" pitchFamily="2" charset="0"/>
              </a:rPr>
              <a:t>SystemSPM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AD37ED2-132E-4E12-9DC2-DB7DADD1B641}"/>
              </a:ext>
            </a:extLst>
          </p:cNvPr>
          <p:cNvSpPr/>
          <p:nvPr/>
        </p:nvSpPr>
        <p:spPr>
          <a:xfrm>
            <a:off x="-228600" y="6172200"/>
            <a:ext cx="327513" cy="307975"/>
          </a:xfrm>
          <a:prstGeom prst="rect">
            <a:avLst/>
          </a:prstGeom>
          <a:solidFill>
            <a:srgbClr val="10B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65915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4898</TotalTime>
  <Words>228</Words>
  <Application>Microsoft Office PowerPoint</Application>
  <PresentationFormat>Произвольный</PresentationFormat>
  <Paragraphs>39</Paragraphs>
  <Slides>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Office Theme</vt:lpstr>
      <vt:lpstr>Слайд 1</vt:lpstr>
      <vt:lpstr>Слайд 2</vt:lpstr>
      <vt:lpstr>Слайд 3</vt:lpstr>
      <vt:lpstr>Слайд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DON433 REW</dc:creator>
  <cp:lastModifiedBy>1</cp:lastModifiedBy>
  <cp:revision>41</cp:revision>
  <dcterms:created xsi:type="dcterms:W3CDTF">2022-03-29T05:34:34Z</dcterms:created>
  <dcterms:modified xsi:type="dcterms:W3CDTF">2024-10-10T14:32:34Z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2022-03-25T00:00:00Z</vt:filetime>
  </property>
  <property fmtid="{D5CDD505-2E9C-101B-9397-08002B2CF9AE}" pid="3" name="Creator">
    <vt:lpwstr>Microsoft® PowerPoint® для Microsoft 365</vt:lpwstr>
  </property>
  <property fmtid="{D5CDD505-2E9C-101B-9397-08002B2CF9AE}" pid="4" name="LastSaved">
    <vt:filetime>2022-03-29T00:00:00Z</vt:filetime>
  </property>
</Properties>
</file>